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D0E4-AA2B-4620-BD53-E1A00DB07CEF}" type="datetimeFigureOut">
              <a:rPr lang="en-GB" smtClean="0"/>
              <a:t>02/06/2019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6E06-7D14-4748-B6A3-D73F9E1419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0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D0E4-AA2B-4620-BD53-E1A00DB07CEF}" type="datetimeFigureOut">
              <a:rPr lang="en-GB" smtClean="0"/>
              <a:t>02/06/2019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6E06-7D14-4748-B6A3-D73F9E1419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343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D0E4-AA2B-4620-BD53-E1A00DB07CEF}" type="datetimeFigureOut">
              <a:rPr lang="en-GB" smtClean="0"/>
              <a:t>02/06/2019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6E06-7D14-4748-B6A3-D73F9E1419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060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D0E4-AA2B-4620-BD53-E1A00DB07CEF}" type="datetimeFigureOut">
              <a:rPr lang="en-GB" smtClean="0"/>
              <a:t>02/06/2019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6E06-7D14-4748-B6A3-D73F9E1419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023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D0E4-AA2B-4620-BD53-E1A00DB07CEF}" type="datetimeFigureOut">
              <a:rPr lang="en-GB" smtClean="0"/>
              <a:t>02/06/2019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6E06-7D14-4748-B6A3-D73F9E1419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366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D0E4-AA2B-4620-BD53-E1A00DB07CEF}" type="datetimeFigureOut">
              <a:rPr lang="en-GB" smtClean="0"/>
              <a:t>02/06/2019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6E06-7D14-4748-B6A3-D73F9E1419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943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D0E4-AA2B-4620-BD53-E1A00DB07CEF}" type="datetimeFigureOut">
              <a:rPr lang="en-GB" smtClean="0"/>
              <a:t>02/06/2019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6E06-7D14-4748-B6A3-D73F9E1419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641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D0E4-AA2B-4620-BD53-E1A00DB07CEF}" type="datetimeFigureOut">
              <a:rPr lang="en-GB" smtClean="0"/>
              <a:t>02/06/2019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6E06-7D14-4748-B6A3-D73F9E1419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567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D0E4-AA2B-4620-BD53-E1A00DB07CEF}" type="datetimeFigureOut">
              <a:rPr lang="en-GB" smtClean="0"/>
              <a:t>02/06/2019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6E06-7D14-4748-B6A3-D73F9E1419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34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D0E4-AA2B-4620-BD53-E1A00DB07CEF}" type="datetimeFigureOut">
              <a:rPr lang="en-GB" smtClean="0"/>
              <a:t>02/06/2019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6E06-7D14-4748-B6A3-D73F9E1419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08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9D0E4-AA2B-4620-BD53-E1A00DB07CEF}" type="datetimeFigureOut">
              <a:rPr lang="en-GB" smtClean="0"/>
              <a:t>02/06/2019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6E06-7D14-4748-B6A3-D73F9E1419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10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9D0E4-AA2B-4620-BD53-E1A00DB07CEF}" type="datetimeFigureOut">
              <a:rPr lang="en-GB" smtClean="0"/>
              <a:t>02/06/2019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36E06-7D14-4748-B6A3-D73F9E1419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755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14423" y="708338"/>
            <a:ext cx="1894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Basic training</a:t>
            </a:r>
            <a:endParaRPr lang="en-GB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36372" y="1764406"/>
            <a:ext cx="10188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smtClean="0"/>
              <a:t>From the start of Israel’s history as an independent nation, the Lord employed several</a:t>
            </a:r>
          </a:p>
          <a:p>
            <a:r>
              <a:rPr lang="en-GB" sz="2200" b="1" dirty="0"/>
              <a:t>s</a:t>
            </a:r>
            <a:r>
              <a:rPr lang="en-GB" sz="2200" b="1" dirty="0" smtClean="0"/>
              <a:t>trategies </a:t>
            </a:r>
            <a:r>
              <a:rPr lang="en-GB" sz="2200" b="1" dirty="0" smtClean="0"/>
              <a:t>to turn His people into a winning team.</a:t>
            </a:r>
            <a:endParaRPr lang="en-GB" sz="2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37883" y="3168203"/>
            <a:ext cx="110234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200" b="1" dirty="0" smtClean="0"/>
              <a:t>He showed them that He was a winner. By defeating Egypt (Ex 7 – 14), He showed </a:t>
            </a:r>
          </a:p>
          <a:p>
            <a:r>
              <a:rPr lang="en-GB" sz="2200" b="1" dirty="0" smtClean="0"/>
              <a:t>them that that if they were on His team, they would be winners too.</a:t>
            </a:r>
            <a:endParaRPr lang="en-GB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37884" y="4533363"/>
            <a:ext cx="120729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2) In simple, basic ways regarding practical matters such as food, water and physical security,</a:t>
            </a:r>
          </a:p>
          <a:p>
            <a:r>
              <a:rPr lang="en-GB" sz="2200" b="1" dirty="0" smtClean="0"/>
              <a:t>He emphasized the foundational principle that winning comes through trust in Him</a:t>
            </a:r>
            <a:endParaRPr lang="en-GB" sz="2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37883" y="6065949"/>
            <a:ext cx="121570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3) The Lord tested His people over their basic lessons by giving opportunities to demonstrate what</a:t>
            </a:r>
          </a:p>
          <a:p>
            <a:r>
              <a:rPr lang="en-GB" sz="2200" b="1" dirty="0"/>
              <a:t>t</a:t>
            </a:r>
            <a:r>
              <a:rPr lang="en-GB" sz="2200" b="1" dirty="0" smtClean="0"/>
              <a:t>hey had learned   e.g. Ex 15 :25 – at Marah “ He tested them.”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259014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3944" y="875763"/>
            <a:ext cx="1154471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4) When the nation failed a test, He repeated it until they could pass. Thus, the nation </a:t>
            </a:r>
          </a:p>
          <a:p>
            <a:r>
              <a:rPr lang="en-GB" sz="2200" b="1" dirty="0"/>
              <a:t>e</a:t>
            </a:r>
            <a:r>
              <a:rPr lang="en-GB" sz="2200" b="1" dirty="0" smtClean="0"/>
              <a:t>ncountered </a:t>
            </a:r>
            <a:r>
              <a:rPr lang="en-GB" sz="2200" b="1" dirty="0" smtClean="0"/>
              <a:t>lack of water at Marah, </a:t>
            </a:r>
            <a:r>
              <a:rPr lang="en-GB" sz="2200" b="1" dirty="0" err="1" smtClean="0"/>
              <a:t>Rephidim</a:t>
            </a:r>
            <a:r>
              <a:rPr lang="en-GB" sz="2200" b="1" dirty="0" smtClean="0"/>
              <a:t> (Ex 17.1), Kadesh ( Nu 20.2) and on the Red Sea</a:t>
            </a:r>
          </a:p>
          <a:p>
            <a:r>
              <a:rPr lang="en-GB" sz="2200" b="1" dirty="0"/>
              <a:t>r</a:t>
            </a:r>
            <a:r>
              <a:rPr lang="en-GB" sz="2200" b="1" dirty="0" smtClean="0"/>
              <a:t>oad detour around Edom (</a:t>
            </a:r>
            <a:r>
              <a:rPr lang="en-GB" sz="2200" b="1" dirty="0" err="1" smtClean="0"/>
              <a:t>Num</a:t>
            </a:r>
            <a:r>
              <a:rPr lang="en-GB" sz="2200" b="1" dirty="0" smtClean="0"/>
              <a:t> 21:5) Each time they faithlessly </a:t>
            </a:r>
            <a:r>
              <a:rPr lang="en-GB" sz="2200" b="1" u="sng" dirty="0" smtClean="0">
                <a:solidFill>
                  <a:srgbClr val="FF0000"/>
                </a:solidFill>
              </a:rPr>
              <a:t>Grumbled.</a:t>
            </a:r>
            <a:endParaRPr lang="en-GB" sz="2200" b="1" u="sng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3944" y="2884868"/>
            <a:ext cx="63952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5) Finally at Beer they Trusted the Lord (21:16-18) </a:t>
            </a:r>
            <a:endParaRPr lang="en-GB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3944" y="4108361"/>
            <a:ext cx="109259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6) At Kadesh they refused to go with God into the Promised Land and then tried to take</a:t>
            </a:r>
          </a:p>
          <a:p>
            <a:r>
              <a:rPr lang="en-GB" sz="2200" b="1" dirty="0"/>
              <a:t>i</a:t>
            </a:r>
            <a:r>
              <a:rPr lang="en-GB" sz="2200" b="1" dirty="0" smtClean="0"/>
              <a:t>t themselves, as a result of which they were beaten as far as </a:t>
            </a:r>
            <a:r>
              <a:rPr lang="en-GB" sz="2200" b="1" dirty="0" err="1" smtClean="0"/>
              <a:t>Hormah</a:t>
            </a:r>
            <a:r>
              <a:rPr lang="en-GB" sz="2200" b="1" dirty="0" smtClean="0"/>
              <a:t> (Nu 14)</a:t>
            </a:r>
            <a:endParaRPr lang="en-GB" sz="2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43944" y="5782614"/>
            <a:ext cx="109560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7) Decades later they came back to Kadesh (20.1) and were tested by an attack, this time </a:t>
            </a:r>
          </a:p>
          <a:p>
            <a:r>
              <a:rPr lang="en-GB" sz="2200" b="1" dirty="0" smtClean="0"/>
              <a:t>they </a:t>
            </a:r>
            <a:r>
              <a:rPr lang="en-GB" sz="2200" b="1" dirty="0" smtClean="0">
                <a:solidFill>
                  <a:srgbClr val="FF0000"/>
                </a:solidFill>
              </a:rPr>
              <a:t>relied on our Lord and Won </a:t>
            </a:r>
            <a:r>
              <a:rPr lang="en-GB" sz="2200" b="1" dirty="0" smtClean="0"/>
              <a:t>(21: 1-3)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221535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34095" y="1828800"/>
            <a:ext cx="116117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8) After a series of tragedies in Exodus and Numbers, chapter 21 shows what a transition</a:t>
            </a:r>
          </a:p>
          <a:p>
            <a:r>
              <a:rPr lang="en-GB" sz="2200" b="1" dirty="0"/>
              <a:t>f</a:t>
            </a:r>
            <a:r>
              <a:rPr lang="en-GB" sz="2200" b="1" dirty="0" smtClean="0"/>
              <a:t>rom </a:t>
            </a:r>
            <a:r>
              <a:rPr lang="en-GB" sz="2200" b="1" dirty="0" smtClean="0"/>
              <a:t>losing to winning looks like.  After faith and victory against the king of Arad (21: 1-3)</a:t>
            </a:r>
          </a:p>
          <a:p>
            <a:r>
              <a:rPr lang="en-GB" sz="2200" b="1" dirty="0"/>
              <a:t>t</a:t>
            </a:r>
            <a:r>
              <a:rPr lang="en-GB" sz="2200" b="1" dirty="0" smtClean="0"/>
              <a:t>here </a:t>
            </a:r>
            <a:r>
              <a:rPr lang="en-GB" sz="2200" b="1" dirty="0" smtClean="0"/>
              <a:t>is a relapse on the Red Sea road around Edom (21: 1-4).</a:t>
            </a:r>
            <a:endParaRPr lang="en-GB" sz="2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43944" y="3812146"/>
            <a:ext cx="76646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9) This relapse calls for discipline (snakes) and grace (</a:t>
            </a:r>
            <a:r>
              <a:rPr lang="en-GB" sz="2200" b="1" dirty="0" smtClean="0"/>
              <a:t>21. </a:t>
            </a:r>
            <a:r>
              <a:rPr lang="en-GB" sz="2200" b="1" dirty="0" smtClean="0"/>
              <a:t>6-9)</a:t>
            </a:r>
            <a:endParaRPr lang="en-GB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3944" y="4752304"/>
            <a:ext cx="115891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10) The transition to winning is bumpy.  The next time they face a crisis however, it turns into</a:t>
            </a:r>
          </a:p>
          <a:p>
            <a:r>
              <a:rPr lang="en-GB" sz="2200" b="1" dirty="0"/>
              <a:t>a</a:t>
            </a:r>
            <a:r>
              <a:rPr lang="en-GB" sz="2200" b="1" dirty="0" smtClean="0"/>
              <a:t> </a:t>
            </a:r>
            <a:r>
              <a:rPr lang="en-GB" sz="2200" b="1" dirty="0" smtClean="0"/>
              <a:t>positive experience worth celebrating when they find water at Beer (21. 16-18)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347178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1521" y="2009104"/>
            <a:ext cx="109874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Once they have passed their ‘’basic training’’ which should have lasted a fraction of</a:t>
            </a:r>
          </a:p>
          <a:p>
            <a:r>
              <a:rPr lang="en-GB" sz="2200" b="1" dirty="0"/>
              <a:t>t</a:t>
            </a:r>
            <a:r>
              <a:rPr lang="en-GB" sz="2200" b="1" dirty="0" smtClean="0"/>
              <a:t>he time, the nation are ready to move forward.</a:t>
            </a:r>
          </a:p>
          <a:p>
            <a:r>
              <a:rPr lang="en-GB" sz="2200" b="1" dirty="0" smtClean="0"/>
              <a:t>Not by coincidence they soon experience further victory’s by winning the</a:t>
            </a:r>
          </a:p>
          <a:p>
            <a:r>
              <a:rPr lang="en-GB" sz="2200" b="1" dirty="0"/>
              <a:t>b</a:t>
            </a:r>
            <a:r>
              <a:rPr lang="en-GB" sz="2200" b="1" dirty="0" smtClean="0"/>
              <a:t>attles with King </a:t>
            </a:r>
            <a:r>
              <a:rPr lang="en-GB" sz="2200" b="1" dirty="0" err="1" smtClean="0"/>
              <a:t>Sihon</a:t>
            </a:r>
            <a:r>
              <a:rPr lang="en-GB" sz="2200" b="1" dirty="0" smtClean="0"/>
              <a:t> and </a:t>
            </a:r>
            <a:r>
              <a:rPr lang="en-GB" sz="2200" b="1" dirty="0" err="1" smtClean="0"/>
              <a:t>Og</a:t>
            </a:r>
            <a:r>
              <a:rPr lang="en-GB" sz="2200" b="1" dirty="0" smtClean="0"/>
              <a:t> (21. 21-35) </a:t>
            </a:r>
            <a:endParaRPr lang="en-GB" sz="2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901521" y="4456090"/>
            <a:ext cx="114346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When they (now us) can trust the Lord to provide their daily needs, they are ready to trust</a:t>
            </a:r>
          </a:p>
          <a:p>
            <a:r>
              <a:rPr lang="en-GB" sz="2200" b="1" dirty="0" smtClean="0"/>
              <a:t>Him in battle.  When they dig for His gift in a desert land, they (us) are on the way</a:t>
            </a:r>
          </a:p>
          <a:p>
            <a:r>
              <a:rPr lang="en-GB" sz="2200" b="1" dirty="0"/>
              <a:t>t</a:t>
            </a:r>
            <a:r>
              <a:rPr lang="en-GB" sz="2200" b="1" dirty="0" smtClean="0"/>
              <a:t>owards receiving a Promised Land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194640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4738" y="548641"/>
            <a:ext cx="81963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The bronze snake simultaneously shows the nation (and now us)</a:t>
            </a:r>
          </a:p>
          <a:p>
            <a:r>
              <a:rPr lang="en-GB" sz="2200" b="1" dirty="0"/>
              <a:t>t</a:t>
            </a:r>
            <a:r>
              <a:rPr lang="en-GB" sz="2200" b="1" dirty="0" smtClean="0"/>
              <a:t>heir </a:t>
            </a:r>
            <a:r>
              <a:rPr lang="en-GB" sz="2200" b="1" dirty="0" smtClean="0"/>
              <a:t>sin and His grace</a:t>
            </a:r>
            <a:endParaRPr lang="en-GB" sz="2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984738" y="1983545"/>
            <a:ext cx="105406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/>
              <a:t>To see sin without grace is despair</a:t>
            </a:r>
          </a:p>
          <a:p>
            <a:r>
              <a:rPr lang="en-GB" sz="2200" b="1" dirty="0" smtClean="0"/>
              <a:t>To see grace without sin is arrogance</a:t>
            </a:r>
          </a:p>
          <a:p>
            <a:r>
              <a:rPr lang="en-GB" sz="2200" b="1" dirty="0" smtClean="0"/>
              <a:t>To see both together, leads to conversion and a continues the change in our hearts.</a:t>
            </a:r>
            <a:endParaRPr lang="en-GB" sz="2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083212" y="3924886"/>
            <a:ext cx="1004153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smtClean="0"/>
              <a:t>From a bronze snake effecting a cure for sin, to a carpenter on a cross  - Divine Grace</a:t>
            </a:r>
          </a:p>
          <a:p>
            <a:r>
              <a:rPr lang="en-GB" sz="2200" b="1" dirty="0"/>
              <a:t>i</a:t>
            </a:r>
            <a:r>
              <a:rPr lang="en-GB" sz="2200" b="1" dirty="0" smtClean="0"/>
              <a:t>tself does not conform to human logic ( </a:t>
            </a:r>
            <a:r>
              <a:rPr lang="en-GB" sz="2200" b="1" dirty="0" err="1" smtClean="0"/>
              <a:t>Corth</a:t>
            </a:r>
            <a:r>
              <a:rPr lang="en-GB" sz="2200" b="1" dirty="0" smtClean="0"/>
              <a:t> 1:18)  these things are foolishness</a:t>
            </a:r>
          </a:p>
          <a:p>
            <a:r>
              <a:rPr lang="en-GB" sz="2200" b="1" dirty="0" smtClean="0"/>
              <a:t>to those who are perishing</a:t>
            </a:r>
            <a:endParaRPr lang="en-GB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83212" y="5641145"/>
            <a:ext cx="1052333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b="1" dirty="0" smtClean="0"/>
              <a:t>The simple equation endures, the cure for snakes was a snake, the cure for human life is </a:t>
            </a:r>
          </a:p>
          <a:p>
            <a:r>
              <a:rPr lang="en-GB" sz="2200" b="1" dirty="0" smtClean="0"/>
              <a:t>one man’s life, the cure for death, is death.</a:t>
            </a:r>
          </a:p>
          <a:p>
            <a:r>
              <a:rPr lang="en-GB" sz="2200" b="1" dirty="0" smtClean="0"/>
              <a:t>Nothing else will do.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113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598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Brazier</dc:creator>
  <cp:lastModifiedBy>Alan Brazier</cp:lastModifiedBy>
  <cp:revision>9</cp:revision>
  <dcterms:created xsi:type="dcterms:W3CDTF">2019-06-02T05:49:37Z</dcterms:created>
  <dcterms:modified xsi:type="dcterms:W3CDTF">2019-06-02T06:57:37Z</dcterms:modified>
</cp:coreProperties>
</file>